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9" r:id="rId3"/>
    <p:sldId id="280" r:id="rId4"/>
    <p:sldId id="281" r:id="rId5"/>
    <p:sldId id="282" r:id="rId6"/>
  </p:sldIdLst>
  <p:sldSz cx="18288000" cy="10287000"/>
  <p:notesSz cx="6858000" cy="9144000"/>
  <p:embeddedFontLst>
    <p:embeddedFont>
      <p:font typeface="Arsenal" panose="020B0604020202020204" charset="0"/>
      <p:regular r:id="rId7"/>
    </p:embeddedFont>
    <p:embeddedFont>
      <p:font typeface="League Spartan" panose="020B0604020202020204" charset="0"/>
      <p:regular r:id="rId8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577C"/>
    <a:srgbClr val="74C4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 autoAdjust="0"/>
    <p:restoredTop sz="94624" autoAdjust="0"/>
  </p:normalViewPr>
  <p:slideViewPr>
    <p:cSldViewPr>
      <p:cViewPr varScale="1">
        <p:scale>
          <a:sx n="45" d="100"/>
          <a:sy n="45" d="100"/>
        </p:scale>
        <p:origin x="30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A75201-BA19-42F5-9E01-F9C88EB4E6E4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CDF0A2-8E8D-4186-BF03-3D674119DCE1}">
      <dgm:prSet phldrT="[Text]"/>
      <dgm:spPr/>
      <dgm:t>
        <a:bodyPr/>
        <a:lstStyle/>
        <a:p>
          <a:r>
            <a:rPr lang="en-US" dirty="0"/>
            <a:t>Datamart Storage and Processing</a:t>
          </a:r>
        </a:p>
      </dgm:t>
    </dgm:pt>
    <dgm:pt modelId="{68B1DF3E-53E9-4F25-ACD2-670DF937A60E}" type="parTrans" cxnId="{3A7EC6A7-EF25-4D45-9324-069873BFE67E}">
      <dgm:prSet/>
      <dgm:spPr/>
      <dgm:t>
        <a:bodyPr/>
        <a:lstStyle/>
        <a:p>
          <a:endParaRPr lang="en-US"/>
        </a:p>
      </dgm:t>
    </dgm:pt>
    <dgm:pt modelId="{D293FFE8-F34D-4E18-9ACE-3E3959667C9B}" type="sibTrans" cxnId="{3A7EC6A7-EF25-4D45-9324-069873BFE67E}">
      <dgm:prSet/>
      <dgm:spPr/>
      <dgm:t>
        <a:bodyPr/>
        <a:lstStyle/>
        <a:p>
          <a:endParaRPr lang="en-US"/>
        </a:p>
      </dgm:t>
    </dgm:pt>
    <dgm:pt modelId="{7E6C92E0-EAC9-4A7B-BF70-516A1F07A668}">
      <dgm:prSet phldrT="[Text]"/>
      <dgm:spPr/>
      <dgm:t>
        <a:bodyPr/>
        <a:lstStyle/>
        <a:p>
          <a:r>
            <a:rPr lang="en-US" dirty="0"/>
            <a:t>Dashboard Visualization</a:t>
          </a:r>
        </a:p>
      </dgm:t>
    </dgm:pt>
    <dgm:pt modelId="{C42F621F-08C6-44BF-A6E4-CF35EAC54CE1}" type="parTrans" cxnId="{8892CFF1-D420-47A0-9FA9-70565FF11752}">
      <dgm:prSet/>
      <dgm:spPr/>
      <dgm:t>
        <a:bodyPr/>
        <a:lstStyle/>
        <a:p>
          <a:endParaRPr lang="en-US"/>
        </a:p>
      </dgm:t>
    </dgm:pt>
    <dgm:pt modelId="{C963B594-4A64-4EBD-AD1C-CE0A442FC503}" type="sibTrans" cxnId="{8892CFF1-D420-47A0-9FA9-70565FF11752}">
      <dgm:prSet/>
      <dgm:spPr/>
      <dgm:t>
        <a:bodyPr/>
        <a:lstStyle/>
        <a:p>
          <a:endParaRPr lang="en-US"/>
        </a:p>
      </dgm:t>
    </dgm:pt>
    <dgm:pt modelId="{324CECFC-5226-4DDD-B14B-B176D28C0A35}">
      <dgm:prSet phldrT="[Text]"/>
      <dgm:spPr/>
      <dgm:t>
        <a:bodyPr/>
        <a:lstStyle/>
        <a:p>
          <a:r>
            <a:rPr lang="en-US" dirty="0"/>
            <a:t>Insights Review and Feedback from Client</a:t>
          </a:r>
        </a:p>
      </dgm:t>
    </dgm:pt>
    <dgm:pt modelId="{D421167A-5E54-4A80-8538-9FF092614652}" type="parTrans" cxnId="{AA6C8F37-F992-4450-B3BB-6596B2E69712}">
      <dgm:prSet/>
      <dgm:spPr/>
      <dgm:t>
        <a:bodyPr/>
        <a:lstStyle/>
        <a:p>
          <a:endParaRPr lang="en-US"/>
        </a:p>
      </dgm:t>
    </dgm:pt>
    <dgm:pt modelId="{2F50ECB5-8B04-4A77-B7E1-06B96B92CBCA}" type="sibTrans" cxnId="{AA6C8F37-F992-4450-B3BB-6596B2E69712}">
      <dgm:prSet/>
      <dgm:spPr/>
      <dgm:t>
        <a:bodyPr/>
        <a:lstStyle/>
        <a:p>
          <a:endParaRPr lang="en-US"/>
        </a:p>
      </dgm:t>
    </dgm:pt>
    <dgm:pt modelId="{479FA102-DB50-4630-A27E-58E7202EF7D8}">
      <dgm:prSet phldrT="[Text]"/>
      <dgm:spPr/>
      <dgm:t>
        <a:bodyPr/>
        <a:lstStyle/>
        <a:p>
          <a:r>
            <a:rPr lang="en-US" dirty="0"/>
            <a:t>Client Uploads New Data</a:t>
          </a:r>
        </a:p>
      </dgm:t>
    </dgm:pt>
    <dgm:pt modelId="{58CA27D8-BE8A-4ACB-BD72-6DD90A02F0F2}" type="parTrans" cxnId="{1A3CA982-50CC-430E-B8FE-4E86DDD2C0CC}">
      <dgm:prSet/>
      <dgm:spPr/>
      <dgm:t>
        <a:bodyPr/>
        <a:lstStyle/>
        <a:p>
          <a:endParaRPr lang="en-US"/>
        </a:p>
      </dgm:t>
    </dgm:pt>
    <dgm:pt modelId="{9D291E07-319A-42B8-B76C-E046CA3B0C19}" type="sibTrans" cxnId="{1A3CA982-50CC-430E-B8FE-4E86DDD2C0CC}">
      <dgm:prSet/>
      <dgm:spPr/>
      <dgm:t>
        <a:bodyPr/>
        <a:lstStyle/>
        <a:p>
          <a:endParaRPr lang="en-US"/>
        </a:p>
      </dgm:t>
    </dgm:pt>
    <dgm:pt modelId="{6AC6A2E3-5CA5-40A8-A5BB-780D0B13BA2B}">
      <dgm:prSet phldrT="[Text]"/>
      <dgm:spPr/>
      <dgm:t>
        <a:bodyPr/>
        <a:lstStyle/>
        <a:p>
          <a:r>
            <a:rPr lang="en-US" dirty="0"/>
            <a:t>ETL from Data Lake to Datamart</a:t>
          </a:r>
        </a:p>
      </dgm:t>
    </dgm:pt>
    <dgm:pt modelId="{4582662C-C3B5-4472-8977-8D8CDC3FC202}" type="parTrans" cxnId="{497B0D82-CC8F-4334-A490-9EC4B9F78401}">
      <dgm:prSet/>
      <dgm:spPr/>
      <dgm:t>
        <a:bodyPr/>
        <a:lstStyle/>
        <a:p>
          <a:endParaRPr lang="en-US"/>
        </a:p>
      </dgm:t>
    </dgm:pt>
    <dgm:pt modelId="{E47A1FCE-3D93-4D56-BF47-7635DE310885}" type="sibTrans" cxnId="{497B0D82-CC8F-4334-A490-9EC4B9F78401}">
      <dgm:prSet/>
      <dgm:spPr/>
      <dgm:t>
        <a:bodyPr/>
        <a:lstStyle/>
        <a:p>
          <a:endParaRPr lang="en-US"/>
        </a:p>
      </dgm:t>
    </dgm:pt>
    <dgm:pt modelId="{5E1CC16E-9669-4ABC-9C5A-8F399BF1F0C9}" type="pres">
      <dgm:prSet presAssocID="{21A75201-BA19-42F5-9E01-F9C88EB4E6E4}" presName="cycle" presStyleCnt="0">
        <dgm:presLayoutVars>
          <dgm:dir/>
          <dgm:resizeHandles val="exact"/>
        </dgm:presLayoutVars>
      </dgm:prSet>
      <dgm:spPr/>
    </dgm:pt>
    <dgm:pt modelId="{65664609-40F8-4014-971E-72ED92C171A3}" type="pres">
      <dgm:prSet presAssocID="{F4CDF0A2-8E8D-4186-BF03-3D674119DCE1}" presName="node" presStyleLbl="node1" presStyleIdx="0" presStyleCnt="5">
        <dgm:presLayoutVars>
          <dgm:bulletEnabled val="1"/>
        </dgm:presLayoutVars>
      </dgm:prSet>
      <dgm:spPr/>
    </dgm:pt>
    <dgm:pt modelId="{9E294BAF-3F95-45FC-8E60-4DF413B5234B}" type="pres">
      <dgm:prSet presAssocID="{D293FFE8-F34D-4E18-9ACE-3E3959667C9B}" presName="sibTrans" presStyleLbl="sibTrans2D1" presStyleIdx="0" presStyleCnt="5"/>
      <dgm:spPr/>
    </dgm:pt>
    <dgm:pt modelId="{FFB5DAB0-474C-45AC-ACEA-63775DE2B673}" type="pres">
      <dgm:prSet presAssocID="{D293FFE8-F34D-4E18-9ACE-3E3959667C9B}" presName="connectorText" presStyleLbl="sibTrans2D1" presStyleIdx="0" presStyleCnt="5"/>
      <dgm:spPr/>
    </dgm:pt>
    <dgm:pt modelId="{D7946C35-8851-45C6-9882-72D14E22A645}" type="pres">
      <dgm:prSet presAssocID="{7E6C92E0-EAC9-4A7B-BF70-516A1F07A668}" presName="node" presStyleLbl="node1" presStyleIdx="1" presStyleCnt="5">
        <dgm:presLayoutVars>
          <dgm:bulletEnabled val="1"/>
        </dgm:presLayoutVars>
      </dgm:prSet>
      <dgm:spPr/>
    </dgm:pt>
    <dgm:pt modelId="{3C43B770-2509-4310-94FB-B787F97D6937}" type="pres">
      <dgm:prSet presAssocID="{C963B594-4A64-4EBD-AD1C-CE0A442FC503}" presName="sibTrans" presStyleLbl="sibTrans2D1" presStyleIdx="1" presStyleCnt="5"/>
      <dgm:spPr/>
    </dgm:pt>
    <dgm:pt modelId="{AFCD429E-868B-40DD-A96E-48C43C33E33C}" type="pres">
      <dgm:prSet presAssocID="{C963B594-4A64-4EBD-AD1C-CE0A442FC503}" presName="connectorText" presStyleLbl="sibTrans2D1" presStyleIdx="1" presStyleCnt="5"/>
      <dgm:spPr/>
    </dgm:pt>
    <dgm:pt modelId="{F860ABE5-BFE2-450E-B578-8786BABC6B17}" type="pres">
      <dgm:prSet presAssocID="{324CECFC-5226-4DDD-B14B-B176D28C0A35}" presName="node" presStyleLbl="node1" presStyleIdx="2" presStyleCnt="5">
        <dgm:presLayoutVars>
          <dgm:bulletEnabled val="1"/>
        </dgm:presLayoutVars>
      </dgm:prSet>
      <dgm:spPr/>
    </dgm:pt>
    <dgm:pt modelId="{94D07C57-CCA2-4B41-AC82-4AE9F5965030}" type="pres">
      <dgm:prSet presAssocID="{2F50ECB5-8B04-4A77-B7E1-06B96B92CBCA}" presName="sibTrans" presStyleLbl="sibTrans2D1" presStyleIdx="2" presStyleCnt="5"/>
      <dgm:spPr/>
    </dgm:pt>
    <dgm:pt modelId="{1BCBFD2C-88B4-412A-81EF-217FFB51D5E4}" type="pres">
      <dgm:prSet presAssocID="{2F50ECB5-8B04-4A77-B7E1-06B96B92CBCA}" presName="connectorText" presStyleLbl="sibTrans2D1" presStyleIdx="2" presStyleCnt="5"/>
      <dgm:spPr/>
    </dgm:pt>
    <dgm:pt modelId="{7E21B12A-9E81-4011-B1C1-9BC234F9BB3F}" type="pres">
      <dgm:prSet presAssocID="{479FA102-DB50-4630-A27E-58E7202EF7D8}" presName="node" presStyleLbl="node1" presStyleIdx="3" presStyleCnt="5">
        <dgm:presLayoutVars>
          <dgm:bulletEnabled val="1"/>
        </dgm:presLayoutVars>
      </dgm:prSet>
      <dgm:spPr/>
    </dgm:pt>
    <dgm:pt modelId="{4B4871CA-419A-4B53-8087-60D25A088D64}" type="pres">
      <dgm:prSet presAssocID="{9D291E07-319A-42B8-B76C-E046CA3B0C19}" presName="sibTrans" presStyleLbl="sibTrans2D1" presStyleIdx="3" presStyleCnt="5"/>
      <dgm:spPr/>
    </dgm:pt>
    <dgm:pt modelId="{C2793A89-074A-4EA4-A4C0-04C6A43F5015}" type="pres">
      <dgm:prSet presAssocID="{9D291E07-319A-42B8-B76C-E046CA3B0C19}" presName="connectorText" presStyleLbl="sibTrans2D1" presStyleIdx="3" presStyleCnt="5"/>
      <dgm:spPr/>
    </dgm:pt>
    <dgm:pt modelId="{6861DCCF-84E8-4E27-8B62-72F554F11F45}" type="pres">
      <dgm:prSet presAssocID="{6AC6A2E3-5CA5-40A8-A5BB-780D0B13BA2B}" presName="node" presStyleLbl="node1" presStyleIdx="4" presStyleCnt="5">
        <dgm:presLayoutVars>
          <dgm:bulletEnabled val="1"/>
        </dgm:presLayoutVars>
      </dgm:prSet>
      <dgm:spPr/>
    </dgm:pt>
    <dgm:pt modelId="{6727F1E7-6712-4D71-9105-FA599F6C8655}" type="pres">
      <dgm:prSet presAssocID="{E47A1FCE-3D93-4D56-BF47-7635DE310885}" presName="sibTrans" presStyleLbl="sibTrans2D1" presStyleIdx="4" presStyleCnt="5"/>
      <dgm:spPr/>
    </dgm:pt>
    <dgm:pt modelId="{7595E214-3168-4706-8FB0-D14E142D44D6}" type="pres">
      <dgm:prSet presAssocID="{E47A1FCE-3D93-4D56-BF47-7635DE310885}" presName="connectorText" presStyleLbl="sibTrans2D1" presStyleIdx="4" presStyleCnt="5"/>
      <dgm:spPr/>
    </dgm:pt>
  </dgm:ptLst>
  <dgm:cxnLst>
    <dgm:cxn modelId="{AA6C8F37-F992-4450-B3BB-6596B2E69712}" srcId="{21A75201-BA19-42F5-9E01-F9C88EB4E6E4}" destId="{324CECFC-5226-4DDD-B14B-B176D28C0A35}" srcOrd="2" destOrd="0" parTransId="{D421167A-5E54-4A80-8538-9FF092614652}" sibTransId="{2F50ECB5-8B04-4A77-B7E1-06B96B92CBCA}"/>
    <dgm:cxn modelId="{54118E5B-4DB2-44C2-91A9-33032F2AE42C}" type="presOf" srcId="{479FA102-DB50-4630-A27E-58E7202EF7D8}" destId="{7E21B12A-9E81-4011-B1C1-9BC234F9BB3F}" srcOrd="0" destOrd="0" presId="urn:microsoft.com/office/officeart/2005/8/layout/cycle2"/>
    <dgm:cxn modelId="{1BA9C56A-81F1-4D4D-B8E8-EB70B57E2DA7}" type="presOf" srcId="{6AC6A2E3-5CA5-40A8-A5BB-780D0B13BA2B}" destId="{6861DCCF-84E8-4E27-8B62-72F554F11F45}" srcOrd="0" destOrd="0" presId="urn:microsoft.com/office/officeart/2005/8/layout/cycle2"/>
    <dgm:cxn modelId="{5BE14074-4337-43F8-B1E4-C3A88234BF8B}" type="presOf" srcId="{F4CDF0A2-8E8D-4186-BF03-3D674119DCE1}" destId="{65664609-40F8-4014-971E-72ED92C171A3}" srcOrd="0" destOrd="0" presId="urn:microsoft.com/office/officeart/2005/8/layout/cycle2"/>
    <dgm:cxn modelId="{51F48355-38C5-4D60-8409-D8CDBE7BEE71}" type="presOf" srcId="{324CECFC-5226-4DDD-B14B-B176D28C0A35}" destId="{F860ABE5-BFE2-450E-B578-8786BABC6B17}" srcOrd="0" destOrd="0" presId="urn:microsoft.com/office/officeart/2005/8/layout/cycle2"/>
    <dgm:cxn modelId="{51752C7A-18B0-43E5-AE86-58337A05303F}" type="presOf" srcId="{9D291E07-319A-42B8-B76C-E046CA3B0C19}" destId="{C2793A89-074A-4EA4-A4C0-04C6A43F5015}" srcOrd="1" destOrd="0" presId="urn:microsoft.com/office/officeart/2005/8/layout/cycle2"/>
    <dgm:cxn modelId="{3CCC807B-6436-40A2-8239-9392929C1E17}" type="presOf" srcId="{7E6C92E0-EAC9-4A7B-BF70-516A1F07A668}" destId="{D7946C35-8851-45C6-9882-72D14E22A645}" srcOrd="0" destOrd="0" presId="urn:microsoft.com/office/officeart/2005/8/layout/cycle2"/>
    <dgm:cxn modelId="{497B0D82-CC8F-4334-A490-9EC4B9F78401}" srcId="{21A75201-BA19-42F5-9E01-F9C88EB4E6E4}" destId="{6AC6A2E3-5CA5-40A8-A5BB-780D0B13BA2B}" srcOrd="4" destOrd="0" parTransId="{4582662C-C3B5-4472-8977-8D8CDC3FC202}" sibTransId="{E47A1FCE-3D93-4D56-BF47-7635DE310885}"/>
    <dgm:cxn modelId="{1A3CA982-50CC-430E-B8FE-4E86DDD2C0CC}" srcId="{21A75201-BA19-42F5-9E01-F9C88EB4E6E4}" destId="{479FA102-DB50-4630-A27E-58E7202EF7D8}" srcOrd="3" destOrd="0" parTransId="{58CA27D8-BE8A-4ACB-BD72-6DD90A02F0F2}" sibTransId="{9D291E07-319A-42B8-B76C-E046CA3B0C19}"/>
    <dgm:cxn modelId="{8FF2C986-15C8-4FAD-8DF6-A9D1508B5F0B}" type="presOf" srcId="{9D291E07-319A-42B8-B76C-E046CA3B0C19}" destId="{4B4871CA-419A-4B53-8087-60D25A088D64}" srcOrd="0" destOrd="0" presId="urn:microsoft.com/office/officeart/2005/8/layout/cycle2"/>
    <dgm:cxn modelId="{DE2B7E87-819D-4628-B6B8-BEE6F2421F08}" type="presOf" srcId="{C963B594-4A64-4EBD-AD1C-CE0A442FC503}" destId="{AFCD429E-868B-40DD-A96E-48C43C33E33C}" srcOrd="1" destOrd="0" presId="urn:microsoft.com/office/officeart/2005/8/layout/cycle2"/>
    <dgm:cxn modelId="{F5247098-8CD5-4EDB-871B-3CC9B6D31380}" type="presOf" srcId="{E47A1FCE-3D93-4D56-BF47-7635DE310885}" destId="{7595E214-3168-4706-8FB0-D14E142D44D6}" srcOrd="1" destOrd="0" presId="urn:microsoft.com/office/officeart/2005/8/layout/cycle2"/>
    <dgm:cxn modelId="{941D289A-3C55-4074-B72B-72DB8DC9DA38}" type="presOf" srcId="{D293FFE8-F34D-4E18-9ACE-3E3959667C9B}" destId="{FFB5DAB0-474C-45AC-ACEA-63775DE2B673}" srcOrd="1" destOrd="0" presId="urn:microsoft.com/office/officeart/2005/8/layout/cycle2"/>
    <dgm:cxn modelId="{03ABCD9F-F51A-4453-A1C5-5359418B172F}" type="presOf" srcId="{C963B594-4A64-4EBD-AD1C-CE0A442FC503}" destId="{3C43B770-2509-4310-94FB-B787F97D6937}" srcOrd="0" destOrd="0" presId="urn:microsoft.com/office/officeart/2005/8/layout/cycle2"/>
    <dgm:cxn modelId="{6D8CE49F-7565-49F2-826D-8BB0698B5821}" type="presOf" srcId="{21A75201-BA19-42F5-9E01-F9C88EB4E6E4}" destId="{5E1CC16E-9669-4ABC-9C5A-8F399BF1F0C9}" srcOrd="0" destOrd="0" presId="urn:microsoft.com/office/officeart/2005/8/layout/cycle2"/>
    <dgm:cxn modelId="{3A7EC6A7-EF25-4D45-9324-069873BFE67E}" srcId="{21A75201-BA19-42F5-9E01-F9C88EB4E6E4}" destId="{F4CDF0A2-8E8D-4186-BF03-3D674119DCE1}" srcOrd="0" destOrd="0" parTransId="{68B1DF3E-53E9-4F25-ACD2-670DF937A60E}" sibTransId="{D293FFE8-F34D-4E18-9ACE-3E3959667C9B}"/>
    <dgm:cxn modelId="{28FAE0C4-65FF-4384-B377-9F71D13944BF}" type="presOf" srcId="{2F50ECB5-8B04-4A77-B7E1-06B96B92CBCA}" destId="{1BCBFD2C-88B4-412A-81EF-217FFB51D5E4}" srcOrd="1" destOrd="0" presId="urn:microsoft.com/office/officeart/2005/8/layout/cycle2"/>
    <dgm:cxn modelId="{7CBC74C8-028B-493B-82BE-867F57966015}" type="presOf" srcId="{D293FFE8-F34D-4E18-9ACE-3E3959667C9B}" destId="{9E294BAF-3F95-45FC-8E60-4DF413B5234B}" srcOrd="0" destOrd="0" presId="urn:microsoft.com/office/officeart/2005/8/layout/cycle2"/>
    <dgm:cxn modelId="{5A577FCE-7210-4B5C-86DE-EBCB2D079B46}" type="presOf" srcId="{E47A1FCE-3D93-4D56-BF47-7635DE310885}" destId="{6727F1E7-6712-4D71-9105-FA599F6C8655}" srcOrd="0" destOrd="0" presId="urn:microsoft.com/office/officeart/2005/8/layout/cycle2"/>
    <dgm:cxn modelId="{87D94ED1-1455-4F43-B782-A6C6C5789F05}" type="presOf" srcId="{2F50ECB5-8B04-4A77-B7E1-06B96B92CBCA}" destId="{94D07C57-CCA2-4B41-AC82-4AE9F5965030}" srcOrd="0" destOrd="0" presId="urn:microsoft.com/office/officeart/2005/8/layout/cycle2"/>
    <dgm:cxn modelId="{8892CFF1-D420-47A0-9FA9-70565FF11752}" srcId="{21A75201-BA19-42F5-9E01-F9C88EB4E6E4}" destId="{7E6C92E0-EAC9-4A7B-BF70-516A1F07A668}" srcOrd="1" destOrd="0" parTransId="{C42F621F-08C6-44BF-A6E4-CF35EAC54CE1}" sibTransId="{C963B594-4A64-4EBD-AD1C-CE0A442FC503}"/>
    <dgm:cxn modelId="{F48B6FD9-4F09-4174-9CB5-6E1127E54A69}" type="presParOf" srcId="{5E1CC16E-9669-4ABC-9C5A-8F399BF1F0C9}" destId="{65664609-40F8-4014-971E-72ED92C171A3}" srcOrd="0" destOrd="0" presId="urn:microsoft.com/office/officeart/2005/8/layout/cycle2"/>
    <dgm:cxn modelId="{128E1717-8672-4464-BF29-5D04F51E4654}" type="presParOf" srcId="{5E1CC16E-9669-4ABC-9C5A-8F399BF1F0C9}" destId="{9E294BAF-3F95-45FC-8E60-4DF413B5234B}" srcOrd="1" destOrd="0" presId="urn:microsoft.com/office/officeart/2005/8/layout/cycle2"/>
    <dgm:cxn modelId="{269B011A-6278-4539-B996-D1CA15EF5EF8}" type="presParOf" srcId="{9E294BAF-3F95-45FC-8E60-4DF413B5234B}" destId="{FFB5DAB0-474C-45AC-ACEA-63775DE2B673}" srcOrd="0" destOrd="0" presId="urn:microsoft.com/office/officeart/2005/8/layout/cycle2"/>
    <dgm:cxn modelId="{9B857DE3-9A38-4024-BD63-0DEE4BE1428D}" type="presParOf" srcId="{5E1CC16E-9669-4ABC-9C5A-8F399BF1F0C9}" destId="{D7946C35-8851-45C6-9882-72D14E22A645}" srcOrd="2" destOrd="0" presId="urn:microsoft.com/office/officeart/2005/8/layout/cycle2"/>
    <dgm:cxn modelId="{7784D905-26D8-416F-91E1-B8E5835930B1}" type="presParOf" srcId="{5E1CC16E-9669-4ABC-9C5A-8F399BF1F0C9}" destId="{3C43B770-2509-4310-94FB-B787F97D6937}" srcOrd="3" destOrd="0" presId="urn:microsoft.com/office/officeart/2005/8/layout/cycle2"/>
    <dgm:cxn modelId="{7C86CBF4-D9AE-4B84-828C-2A9FC737C9FD}" type="presParOf" srcId="{3C43B770-2509-4310-94FB-B787F97D6937}" destId="{AFCD429E-868B-40DD-A96E-48C43C33E33C}" srcOrd="0" destOrd="0" presId="urn:microsoft.com/office/officeart/2005/8/layout/cycle2"/>
    <dgm:cxn modelId="{1C6699C6-EFB7-45C7-98A5-42F968412A92}" type="presParOf" srcId="{5E1CC16E-9669-4ABC-9C5A-8F399BF1F0C9}" destId="{F860ABE5-BFE2-450E-B578-8786BABC6B17}" srcOrd="4" destOrd="0" presId="urn:microsoft.com/office/officeart/2005/8/layout/cycle2"/>
    <dgm:cxn modelId="{7D3EE2CE-A919-4192-B112-BE924EF02711}" type="presParOf" srcId="{5E1CC16E-9669-4ABC-9C5A-8F399BF1F0C9}" destId="{94D07C57-CCA2-4B41-AC82-4AE9F5965030}" srcOrd="5" destOrd="0" presId="urn:microsoft.com/office/officeart/2005/8/layout/cycle2"/>
    <dgm:cxn modelId="{3BEF3935-7A4F-4C94-B649-5294A17F0B35}" type="presParOf" srcId="{94D07C57-CCA2-4B41-AC82-4AE9F5965030}" destId="{1BCBFD2C-88B4-412A-81EF-217FFB51D5E4}" srcOrd="0" destOrd="0" presId="urn:microsoft.com/office/officeart/2005/8/layout/cycle2"/>
    <dgm:cxn modelId="{79632A95-2B97-4D4C-8A11-4A29A575C89E}" type="presParOf" srcId="{5E1CC16E-9669-4ABC-9C5A-8F399BF1F0C9}" destId="{7E21B12A-9E81-4011-B1C1-9BC234F9BB3F}" srcOrd="6" destOrd="0" presId="urn:microsoft.com/office/officeart/2005/8/layout/cycle2"/>
    <dgm:cxn modelId="{810FF337-E5E0-480A-8F79-C639F46B7FAE}" type="presParOf" srcId="{5E1CC16E-9669-4ABC-9C5A-8F399BF1F0C9}" destId="{4B4871CA-419A-4B53-8087-60D25A088D64}" srcOrd="7" destOrd="0" presId="urn:microsoft.com/office/officeart/2005/8/layout/cycle2"/>
    <dgm:cxn modelId="{168BA870-F055-4590-85D3-A4D2702F4887}" type="presParOf" srcId="{4B4871CA-419A-4B53-8087-60D25A088D64}" destId="{C2793A89-074A-4EA4-A4C0-04C6A43F5015}" srcOrd="0" destOrd="0" presId="urn:microsoft.com/office/officeart/2005/8/layout/cycle2"/>
    <dgm:cxn modelId="{586BC919-6895-4CE1-B4D6-229A0D3D6697}" type="presParOf" srcId="{5E1CC16E-9669-4ABC-9C5A-8F399BF1F0C9}" destId="{6861DCCF-84E8-4E27-8B62-72F554F11F45}" srcOrd="8" destOrd="0" presId="urn:microsoft.com/office/officeart/2005/8/layout/cycle2"/>
    <dgm:cxn modelId="{2A174C48-7BF6-4C14-B1A0-6DE4C08F513F}" type="presParOf" srcId="{5E1CC16E-9669-4ABC-9C5A-8F399BF1F0C9}" destId="{6727F1E7-6712-4D71-9105-FA599F6C8655}" srcOrd="9" destOrd="0" presId="urn:microsoft.com/office/officeart/2005/8/layout/cycle2"/>
    <dgm:cxn modelId="{44F0A06F-487C-42FB-86D0-5770816FF275}" type="presParOf" srcId="{6727F1E7-6712-4D71-9105-FA599F6C8655}" destId="{7595E214-3168-4706-8FB0-D14E142D44D6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664609-40F8-4014-971E-72ED92C171A3}">
      <dsp:nvSpPr>
        <dsp:cNvPr id="0" name=""/>
        <dsp:cNvSpPr/>
      </dsp:nvSpPr>
      <dsp:spPr>
        <a:xfrm>
          <a:off x="4869656" y="802"/>
          <a:ext cx="2452687" cy="24526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Datamart Storage and Processing</a:t>
          </a:r>
        </a:p>
      </dsp:txBody>
      <dsp:txXfrm>
        <a:off x="5228844" y="359990"/>
        <a:ext cx="1734311" cy="1734311"/>
      </dsp:txXfrm>
    </dsp:sp>
    <dsp:sp modelId="{9E294BAF-3F95-45FC-8E60-4DF413B5234B}">
      <dsp:nvSpPr>
        <dsp:cNvPr id="0" name=""/>
        <dsp:cNvSpPr/>
      </dsp:nvSpPr>
      <dsp:spPr>
        <a:xfrm rot="2160000">
          <a:off x="7245351" y="1885953"/>
          <a:ext cx="654185" cy="827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264092" y="1993831"/>
        <a:ext cx="457930" cy="496670"/>
      </dsp:txXfrm>
    </dsp:sp>
    <dsp:sp modelId="{D7946C35-8851-45C6-9882-72D14E22A645}">
      <dsp:nvSpPr>
        <dsp:cNvPr id="0" name=""/>
        <dsp:cNvSpPr/>
      </dsp:nvSpPr>
      <dsp:spPr>
        <a:xfrm>
          <a:off x="7852501" y="2167965"/>
          <a:ext cx="2452687" cy="24526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Dashboard Visualization</a:t>
          </a:r>
        </a:p>
      </dsp:txBody>
      <dsp:txXfrm>
        <a:off x="8211689" y="2527153"/>
        <a:ext cx="1734311" cy="1734311"/>
      </dsp:txXfrm>
    </dsp:sp>
    <dsp:sp modelId="{3C43B770-2509-4310-94FB-B787F97D6937}">
      <dsp:nvSpPr>
        <dsp:cNvPr id="0" name=""/>
        <dsp:cNvSpPr/>
      </dsp:nvSpPr>
      <dsp:spPr>
        <a:xfrm rot="6480000">
          <a:off x="8187801" y="4716082"/>
          <a:ext cx="654185" cy="827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10800000">
        <a:off x="8316252" y="4788313"/>
        <a:ext cx="457930" cy="496670"/>
      </dsp:txXfrm>
    </dsp:sp>
    <dsp:sp modelId="{F860ABE5-BFE2-450E-B578-8786BABC6B17}">
      <dsp:nvSpPr>
        <dsp:cNvPr id="0" name=""/>
        <dsp:cNvSpPr/>
      </dsp:nvSpPr>
      <dsp:spPr>
        <a:xfrm>
          <a:off x="6713155" y="5674510"/>
          <a:ext cx="2452687" cy="24526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Insights Review and Feedback from Client</a:t>
          </a:r>
        </a:p>
      </dsp:txBody>
      <dsp:txXfrm>
        <a:off x="7072343" y="6033698"/>
        <a:ext cx="1734311" cy="1734311"/>
      </dsp:txXfrm>
    </dsp:sp>
    <dsp:sp modelId="{94D07C57-CCA2-4B41-AC82-4AE9F5965030}">
      <dsp:nvSpPr>
        <dsp:cNvPr id="0" name=""/>
        <dsp:cNvSpPr/>
      </dsp:nvSpPr>
      <dsp:spPr>
        <a:xfrm rot="10800000">
          <a:off x="5787422" y="6486963"/>
          <a:ext cx="654185" cy="827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10800000">
        <a:off x="5983677" y="6652519"/>
        <a:ext cx="457930" cy="496670"/>
      </dsp:txXfrm>
    </dsp:sp>
    <dsp:sp modelId="{7E21B12A-9E81-4011-B1C1-9BC234F9BB3F}">
      <dsp:nvSpPr>
        <dsp:cNvPr id="0" name=""/>
        <dsp:cNvSpPr/>
      </dsp:nvSpPr>
      <dsp:spPr>
        <a:xfrm>
          <a:off x="3026156" y="5674510"/>
          <a:ext cx="2452687" cy="24526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Client Uploads New Data</a:t>
          </a:r>
        </a:p>
      </dsp:txBody>
      <dsp:txXfrm>
        <a:off x="3385344" y="6033698"/>
        <a:ext cx="1734311" cy="1734311"/>
      </dsp:txXfrm>
    </dsp:sp>
    <dsp:sp modelId="{4B4871CA-419A-4B53-8087-60D25A088D64}">
      <dsp:nvSpPr>
        <dsp:cNvPr id="0" name=""/>
        <dsp:cNvSpPr/>
      </dsp:nvSpPr>
      <dsp:spPr>
        <a:xfrm rot="15120000">
          <a:off x="3361456" y="4751299"/>
          <a:ext cx="654185" cy="827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10800000">
        <a:off x="3489907" y="5010180"/>
        <a:ext cx="457930" cy="496670"/>
      </dsp:txXfrm>
    </dsp:sp>
    <dsp:sp modelId="{6861DCCF-84E8-4E27-8B62-72F554F11F45}">
      <dsp:nvSpPr>
        <dsp:cNvPr id="0" name=""/>
        <dsp:cNvSpPr/>
      </dsp:nvSpPr>
      <dsp:spPr>
        <a:xfrm>
          <a:off x="1886811" y="2167965"/>
          <a:ext cx="2452687" cy="24526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ETL from Data Lake to Datamart</a:t>
          </a:r>
        </a:p>
      </dsp:txBody>
      <dsp:txXfrm>
        <a:off x="2245999" y="2527153"/>
        <a:ext cx="1734311" cy="1734311"/>
      </dsp:txXfrm>
    </dsp:sp>
    <dsp:sp modelId="{6727F1E7-6712-4D71-9105-FA599F6C8655}">
      <dsp:nvSpPr>
        <dsp:cNvPr id="0" name=""/>
        <dsp:cNvSpPr/>
      </dsp:nvSpPr>
      <dsp:spPr>
        <a:xfrm rot="19440000">
          <a:off x="4262506" y="1907719"/>
          <a:ext cx="654185" cy="8277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4281247" y="2130953"/>
        <a:ext cx="457930" cy="4966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jp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svg"/><Relationship Id="rId7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1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4.svg"/><Relationship Id="rId7" Type="http://schemas.openxmlformats.org/officeDocument/2006/relationships/diagramLayout" Target="../diagrams/layou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5" Type="http://schemas.openxmlformats.org/officeDocument/2006/relationships/image" Target="../media/image1.png"/><Relationship Id="rId10" Type="http://schemas.microsoft.com/office/2007/relationships/diagramDrawing" Target="../diagrams/drawing1.xml"/><Relationship Id="rId4" Type="http://schemas.openxmlformats.org/officeDocument/2006/relationships/image" Target="../media/image5.png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57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508595" y="2202962"/>
            <a:ext cx="18962671" cy="16189381"/>
          </a:xfrm>
          <a:custGeom>
            <a:avLst/>
            <a:gdLst/>
            <a:ahLst/>
            <a:cxnLst/>
            <a:rect l="l" t="t" r="r" b="b"/>
            <a:pathLst>
              <a:path w="18962671" h="16189381">
                <a:moveTo>
                  <a:pt x="0" y="0"/>
                </a:moveTo>
                <a:lnTo>
                  <a:pt x="18962671" y="0"/>
                </a:lnTo>
                <a:lnTo>
                  <a:pt x="18962671" y="16189380"/>
                </a:lnTo>
                <a:lnTo>
                  <a:pt x="0" y="16189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2836432" y="583377"/>
            <a:ext cx="12615137" cy="6532499"/>
            <a:chOff x="0" y="0"/>
            <a:chExt cx="1893788" cy="98066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93788" cy="980661"/>
            </a:xfrm>
            <a:custGeom>
              <a:avLst/>
              <a:gdLst/>
              <a:ahLst/>
              <a:cxnLst/>
              <a:rect l="l" t="t" r="r" b="b"/>
              <a:pathLst>
                <a:path w="1893788" h="980661">
                  <a:moveTo>
                    <a:pt x="0" y="0"/>
                  </a:moveTo>
                  <a:lnTo>
                    <a:pt x="1893788" y="0"/>
                  </a:lnTo>
                  <a:lnTo>
                    <a:pt x="1893788" y="980661"/>
                  </a:lnTo>
                  <a:lnTo>
                    <a:pt x="0" y="9806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E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893788" cy="999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4454076" y="-3121190"/>
            <a:ext cx="7084041" cy="6048000"/>
          </a:xfrm>
          <a:custGeom>
            <a:avLst/>
            <a:gdLst/>
            <a:ahLst/>
            <a:cxnLst/>
            <a:rect l="l" t="t" r="r" b="b"/>
            <a:pathLst>
              <a:path w="7084041" h="6048000">
                <a:moveTo>
                  <a:pt x="0" y="0"/>
                </a:moveTo>
                <a:lnTo>
                  <a:pt x="7084041" y="0"/>
                </a:lnTo>
                <a:lnTo>
                  <a:pt x="7084041" y="6048000"/>
                </a:lnTo>
                <a:lnTo>
                  <a:pt x="0" y="604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0" y="7349828"/>
            <a:ext cx="17941049" cy="2715186"/>
          </a:xfrm>
          <a:custGeom>
            <a:avLst/>
            <a:gdLst/>
            <a:ahLst/>
            <a:cxnLst/>
            <a:rect l="l" t="t" r="r" b="b"/>
            <a:pathLst>
              <a:path w="17941049" h="2715186">
                <a:moveTo>
                  <a:pt x="0" y="0"/>
                </a:moveTo>
                <a:lnTo>
                  <a:pt x="17941049" y="0"/>
                </a:lnTo>
                <a:lnTo>
                  <a:pt x="17941049" y="2715185"/>
                </a:lnTo>
                <a:lnTo>
                  <a:pt x="0" y="27151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2333" b="-1229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3190874" y="3897118"/>
            <a:ext cx="11906252" cy="2165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7632"/>
              </a:lnSpc>
              <a:spcBef>
                <a:spcPct val="0"/>
              </a:spcBef>
            </a:pPr>
            <a:r>
              <a:rPr lang="en-US" sz="12777" spc="-255">
                <a:solidFill>
                  <a:srgbClr val="FFFFFF"/>
                </a:solidFill>
                <a:latin typeface="Arsenal"/>
                <a:ea typeface="Arsenal"/>
                <a:cs typeface="Arsenal"/>
                <a:sym typeface="Arsenal"/>
              </a:rPr>
              <a:t>Project Proposal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190874" y="1714198"/>
            <a:ext cx="11906252" cy="1384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80"/>
              </a:lnSpc>
            </a:pPr>
            <a:r>
              <a:rPr lang="en-US" sz="8173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DOT FOODS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577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C1D8EA-F2BE-A487-8507-087835C41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6062D96-16D5-C83D-A44C-055A06F78BD9}"/>
              </a:ext>
            </a:extLst>
          </p:cNvPr>
          <p:cNvSpPr/>
          <p:nvPr/>
        </p:nvSpPr>
        <p:spPr>
          <a:xfrm>
            <a:off x="-1009690" y="6157048"/>
            <a:ext cx="5414572" cy="5394883"/>
          </a:xfrm>
          <a:custGeom>
            <a:avLst/>
            <a:gdLst/>
            <a:ahLst/>
            <a:cxnLst/>
            <a:rect l="l" t="t" r="r" b="b"/>
            <a:pathLst>
              <a:path w="5414572" h="5394883">
                <a:moveTo>
                  <a:pt x="0" y="0"/>
                </a:moveTo>
                <a:lnTo>
                  <a:pt x="5414572" y="0"/>
                </a:lnTo>
                <a:lnTo>
                  <a:pt x="5414572" y="5394883"/>
                </a:lnTo>
                <a:lnTo>
                  <a:pt x="0" y="53948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D2E564C-3E94-6055-5D76-CEC8C4E34C30}"/>
              </a:ext>
            </a:extLst>
          </p:cNvPr>
          <p:cNvSpPr/>
          <p:nvPr/>
        </p:nvSpPr>
        <p:spPr>
          <a:xfrm>
            <a:off x="6971326" y="9675534"/>
            <a:ext cx="4318829" cy="448608"/>
          </a:xfrm>
          <a:custGeom>
            <a:avLst/>
            <a:gdLst/>
            <a:ahLst/>
            <a:cxnLst/>
            <a:rect l="l" t="t" r="r" b="b"/>
            <a:pathLst>
              <a:path w="4318829" h="448608">
                <a:moveTo>
                  <a:pt x="0" y="0"/>
                </a:moveTo>
                <a:lnTo>
                  <a:pt x="4318829" y="0"/>
                </a:lnTo>
                <a:lnTo>
                  <a:pt x="4318829" y="448608"/>
                </a:lnTo>
                <a:lnTo>
                  <a:pt x="0" y="4486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01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FD34FC15-0DE2-0FC6-9B80-BC015CAFA28D}"/>
              </a:ext>
            </a:extLst>
          </p:cNvPr>
          <p:cNvSpPr/>
          <p:nvPr/>
        </p:nvSpPr>
        <p:spPr>
          <a:xfrm>
            <a:off x="13856600" y="-1038069"/>
            <a:ext cx="6021434" cy="5999538"/>
          </a:xfrm>
          <a:custGeom>
            <a:avLst/>
            <a:gdLst/>
            <a:ahLst/>
            <a:cxnLst/>
            <a:rect l="l" t="t" r="r" b="b"/>
            <a:pathLst>
              <a:path w="6021434" h="5999538">
                <a:moveTo>
                  <a:pt x="0" y="0"/>
                </a:moveTo>
                <a:lnTo>
                  <a:pt x="6021434" y="0"/>
                </a:lnTo>
                <a:lnTo>
                  <a:pt x="6021434" y="5999538"/>
                </a:lnTo>
                <a:lnTo>
                  <a:pt x="0" y="59995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FBCC035-9E47-89CA-102A-96476FD06E08}"/>
              </a:ext>
            </a:extLst>
          </p:cNvPr>
          <p:cNvSpPr/>
          <p:nvPr/>
        </p:nvSpPr>
        <p:spPr>
          <a:xfrm>
            <a:off x="12451530" y="4275414"/>
            <a:ext cx="11672940" cy="9965773"/>
          </a:xfrm>
          <a:custGeom>
            <a:avLst/>
            <a:gdLst/>
            <a:ahLst/>
            <a:cxnLst/>
            <a:rect l="l" t="t" r="r" b="b"/>
            <a:pathLst>
              <a:path w="11672940" h="9965773">
                <a:moveTo>
                  <a:pt x="0" y="0"/>
                </a:moveTo>
                <a:lnTo>
                  <a:pt x="11672940" y="0"/>
                </a:lnTo>
                <a:lnTo>
                  <a:pt x="11672940" y="9965772"/>
                </a:lnTo>
                <a:lnTo>
                  <a:pt x="0" y="99657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AEDC2B9-CC5F-F0DA-9BC0-D8F13702B0CF}"/>
              </a:ext>
            </a:extLst>
          </p:cNvPr>
          <p:cNvSpPr txBox="1"/>
          <p:nvPr/>
        </p:nvSpPr>
        <p:spPr>
          <a:xfrm>
            <a:off x="1990393" y="98277"/>
            <a:ext cx="14280694" cy="1017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203"/>
              </a:lnSpc>
              <a:spcBef>
                <a:spcPct val="0"/>
              </a:spcBef>
            </a:pPr>
            <a:r>
              <a:rPr lang="en-US" sz="5944" spc="582" dirty="0">
                <a:solidFill>
                  <a:srgbClr val="FDFBFB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CHALLENGES AND LEARNINGS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8015B3-545A-E02B-6FB1-9BC668D66B60}"/>
              </a:ext>
            </a:extLst>
          </p:cNvPr>
          <p:cNvSpPr txBox="1"/>
          <p:nvPr/>
        </p:nvSpPr>
        <p:spPr>
          <a:xfrm>
            <a:off x="10661730" y="4165378"/>
            <a:ext cx="1743110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Business Learnings &amp; Challenges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Gathering and Interpreting Business Requirements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Defining Scope, Deliverables, and KPIs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Translating Business Needs into Technical Solutions</a:t>
            </a:r>
          </a:p>
        </p:txBody>
      </p:sp>
      <p:pic>
        <p:nvPicPr>
          <p:cNvPr id="8" name="Graphic 7" descr="Cloud Computing outline">
            <a:extLst>
              <a:ext uri="{FF2B5EF4-FFF2-40B4-BE49-F238E27FC236}">
                <a16:creationId xmlns:a16="http://schemas.microsoft.com/office/drawing/2014/main" id="{155F197E-0D5F-B5D6-8DB6-9273067E89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01168" y="1537115"/>
            <a:ext cx="2514600" cy="2514600"/>
          </a:xfrm>
          <a:prstGeom prst="rect">
            <a:avLst/>
          </a:prstGeom>
        </p:spPr>
      </p:pic>
      <p:pic>
        <p:nvPicPr>
          <p:cNvPr id="11" name="Graphic 10" descr="Group brainstorm outline">
            <a:extLst>
              <a:ext uri="{FF2B5EF4-FFF2-40B4-BE49-F238E27FC236}">
                <a16:creationId xmlns:a16="http://schemas.microsoft.com/office/drawing/2014/main" id="{42AA0B3F-CD7D-9902-7E41-DF43E7B511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106400" y="1537115"/>
            <a:ext cx="2514600" cy="2514600"/>
          </a:xfrm>
          <a:prstGeom prst="rect">
            <a:avLst/>
          </a:prstGeom>
        </p:spPr>
      </p:pic>
      <p:pic>
        <p:nvPicPr>
          <p:cNvPr id="14" name="Graphic 13" descr="Customer review outline">
            <a:extLst>
              <a:ext uri="{FF2B5EF4-FFF2-40B4-BE49-F238E27FC236}">
                <a16:creationId xmlns:a16="http://schemas.microsoft.com/office/drawing/2014/main" id="{70125B48-664A-C037-8F57-349A68171D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24800" y="5919188"/>
            <a:ext cx="1828800" cy="1828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57CF626-CE47-6D9C-17C1-20EC5CB69F34}"/>
              </a:ext>
            </a:extLst>
          </p:cNvPr>
          <p:cNvSpPr txBox="1"/>
          <p:nvPr/>
        </p:nvSpPr>
        <p:spPr>
          <a:xfrm>
            <a:off x="6905446" y="7945711"/>
            <a:ext cx="1743110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Soft Skills Development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Coordinating Cross-Functional Project Teams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Distributing Workload Effectively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Managing Stakeholder Expectations and Communication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68DF48-EAEF-01E1-DC91-994980663314}"/>
              </a:ext>
            </a:extLst>
          </p:cNvPr>
          <p:cNvSpPr txBox="1"/>
          <p:nvPr/>
        </p:nvSpPr>
        <p:spPr>
          <a:xfrm>
            <a:off x="1711452" y="3912779"/>
            <a:ext cx="889040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Technical Learnings &amp; Challenges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Understanding the Dashboard Development Lifecycle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Creating Functional Dashboard Mockups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Managing Technical Aspects of the Project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Building Data Models using DAX and Performing ETL in Power BI</a:t>
            </a:r>
          </a:p>
        </p:txBody>
      </p:sp>
    </p:spTree>
    <p:extLst>
      <p:ext uri="{BB962C8B-B14F-4D97-AF65-F5344CB8AC3E}">
        <p14:creationId xmlns:p14="http://schemas.microsoft.com/office/powerpoint/2010/main" val="2716637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577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82F41C-EA4F-A5DB-9232-1E6040AED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E69E4AB-663E-D6D0-C208-82FFCC1382D3}"/>
              </a:ext>
            </a:extLst>
          </p:cNvPr>
          <p:cNvSpPr/>
          <p:nvPr/>
        </p:nvSpPr>
        <p:spPr>
          <a:xfrm>
            <a:off x="-1009690" y="6157048"/>
            <a:ext cx="5414572" cy="5394883"/>
          </a:xfrm>
          <a:custGeom>
            <a:avLst/>
            <a:gdLst/>
            <a:ahLst/>
            <a:cxnLst/>
            <a:rect l="l" t="t" r="r" b="b"/>
            <a:pathLst>
              <a:path w="5414572" h="5394883">
                <a:moveTo>
                  <a:pt x="0" y="0"/>
                </a:moveTo>
                <a:lnTo>
                  <a:pt x="5414572" y="0"/>
                </a:lnTo>
                <a:lnTo>
                  <a:pt x="5414572" y="5394883"/>
                </a:lnTo>
                <a:lnTo>
                  <a:pt x="0" y="53948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2DD9BFF-DC47-17A4-816E-B5635A2F253C}"/>
              </a:ext>
            </a:extLst>
          </p:cNvPr>
          <p:cNvSpPr/>
          <p:nvPr/>
        </p:nvSpPr>
        <p:spPr>
          <a:xfrm>
            <a:off x="6971326" y="9675534"/>
            <a:ext cx="4318829" cy="448608"/>
          </a:xfrm>
          <a:custGeom>
            <a:avLst/>
            <a:gdLst/>
            <a:ahLst/>
            <a:cxnLst/>
            <a:rect l="l" t="t" r="r" b="b"/>
            <a:pathLst>
              <a:path w="4318829" h="448608">
                <a:moveTo>
                  <a:pt x="0" y="0"/>
                </a:moveTo>
                <a:lnTo>
                  <a:pt x="4318829" y="0"/>
                </a:lnTo>
                <a:lnTo>
                  <a:pt x="4318829" y="448608"/>
                </a:lnTo>
                <a:lnTo>
                  <a:pt x="0" y="4486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01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B758E7B0-8F71-DC58-19A2-D7974F73EAA2}"/>
              </a:ext>
            </a:extLst>
          </p:cNvPr>
          <p:cNvSpPr/>
          <p:nvPr/>
        </p:nvSpPr>
        <p:spPr>
          <a:xfrm>
            <a:off x="13856600" y="-1038069"/>
            <a:ext cx="6021434" cy="5999538"/>
          </a:xfrm>
          <a:custGeom>
            <a:avLst/>
            <a:gdLst/>
            <a:ahLst/>
            <a:cxnLst/>
            <a:rect l="l" t="t" r="r" b="b"/>
            <a:pathLst>
              <a:path w="6021434" h="5999538">
                <a:moveTo>
                  <a:pt x="0" y="0"/>
                </a:moveTo>
                <a:lnTo>
                  <a:pt x="6021434" y="0"/>
                </a:lnTo>
                <a:lnTo>
                  <a:pt x="6021434" y="5999538"/>
                </a:lnTo>
                <a:lnTo>
                  <a:pt x="0" y="59995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44F834C-15DD-DAE3-A042-11515B31D002}"/>
              </a:ext>
            </a:extLst>
          </p:cNvPr>
          <p:cNvSpPr/>
          <p:nvPr/>
        </p:nvSpPr>
        <p:spPr>
          <a:xfrm>
            <a:off x="12451530" y="4275414"/>
            <a:ext cx="11672940" cy="9965773"/>
          </a:xfrm>
          <a:custGeom>
            <a:avLst/>
            <a:gdLst/>
            <a:ahLst/>
            <a:cxnLst/>
            <a:rect l="l" t="t" r="r" b="b"/>
            <a:pathLst>
              <a:path w="11672940" h="9965773">
                <a:moveTo>
                  <a:pt x="0" y="0"/>
                </a:moveTo>
                <a:lnTo>
                  <a:pt x="11672940" y="0"/>
                </a:lnTo>
                <a:lnTo>
                  <a:pt x="11672940" y="9965772"/>
                </a:lnTo>
                <a:lnTo>
                  <a:pt x="0" y="99657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7CC75341-CA5B-18D7-83B2-EBBC981A6A1F}"/>
              </a:ext>
            </a:extLst>
          </p:cNvPr>
          <p:cNvSpPr txBox="1"/>
          <p:nvPr/>
        </p:nvSpPr>
        <p:spPr>
          <a:xfrm>
            <a:off x="1990393" y="98277"/>
            <a:ext cx="14280694" cy="1017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203"/>
              </a:lnSpc>
              <a:spcBef>
                <a:spcPct val="0"/>
              </a:spcBef>
            </a:pPr>
            <a:r>
              <a:rPr lang="en-US" sz="5944" spc="582" dirty="0">
                <a:solidFill>
                  <a:srgbClr val="FDFBFB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FUTURE SCOPE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3F780E-B82D-86AC-BFED-60BE550604F8}"/>
              </a:ext>
            </a:extLst>
          </p:cNvPr>
          <p:cNvSpPr txBox="1"/>
          <p:nvPr/>
        </p:nvSpPr>
        <p:spPr>
          <a:xfrm>
            <a:off x="11582400" y="2552700"/>
            <a:ext cx="6229709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Improvements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Engage students earlier in the data pipeline, particularly during the ETL stage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Automate dashboard deployment by uploading PBIX files to Docker and integrating scheduling with Power Apps</a:t>
            </a:r>
          </a:p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Long-Term Vision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Encourage experimental data exploration and use of machine learning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Treat dashboarding as a foundational step toward more advanced analytics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Evolve the process toward complex predictive and prescriptive analytics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D725015-6F22-0E11-0E3C-C6E240F6DD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4191061"/>
              </p:ext>
            </p:extLst>
          </p:nvPr>
        </p:nvGraphicFramePr>
        <p:xfrm>
          <a:off x="-896101" y="1358816"/>
          <a:ext cx="12192000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59363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577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7B84B1-0759-1320-629B-21E582A89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9F415AE-D7C5-A6AA-E53E-918617A4B1F6}"/>
              </a:ext>
            </a:extLst>
          </p:cNvPr>
          <p:cNvSpPr/>
          <p:nvPr/>
        </p:nvSpPr>
        <p:spPr>
          <a:xfrm>
            <a:off x="-1009690" y="6157048"/>
            <a:ext cx="5414572" cy="5394883"/>
          </a:xfrm>
          <a:custGeom>
            <a:avLst/>
            <a:gdLst/>
            <a:ahLst/>
            <a:cxnLst/>
            <a:rect l="l" t="t" r="r" b="b"/>
            <a:pathLst>
              <a:path w="5414572" h="5394883">
                <a:moveTo>
                  <a:pt x="0" y="0"/>
                </a:moveTo>
                <a:lnTo>
                  <a:pt x="5414572" y="0"/>
                </a:lnTo>
                <a:lnTo>
                  <a:pt x="5414572" y="5394883"/>
                </a:lnTo>
                <a:lnTo>
                  <a:pt x="0" y="53948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5854CE8-27B1-4B13-00B8-A2C26C41AA23}"/>
              </a:ext>
            </a:extLst>
          </p:cNvPr>
          <p:cNvSpPr/>
          <p:nvPr/>
        </p:nvSpPr>
        <p:spPr>
          <a:xfrm>
            <a:off x="6971326" y="9675534"/>
            <a:ext cx="4318829" cy="448608"/>
          </a:xfrm>
          <a:custGeom>
            <a:avLst/>
            <a:gdLst/>
            <a:ahLst/>
            <a:cxnLst/>
            <a:rect l="l" t="t" r="r" b="b"/>
            <a:pathLst>
              <a:path w="4318829" h="448608">
                <a:moveTo>
                  <a:pt x="0" y="0"/>
                </a:moveTo>
                <a:lnTo>
                  <a:pt x="4318829" y="0"/>
                </a:lnTo>
                <a:lnTo>
                  <a:pt x="4318829" y="448608"/>
                </a:lnTo>
                <a:lnTo>
                  <a:pt x="0" y="4486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01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30B6A567-DA3B-D662-A62E-29B200B02ECA}"/>
              </a:ext>
            </a:extLst>
          </p:cNvPr>
          <p:cNvSpPr/>
          <p:nvPr/>
        </p:nvSpPr>
        <p:spPr>
          <a:xfrm>
            <a:off x="13856600" y="-1038069"/>
            <a:ext cx="6021434" cy="5999538"/>
          </a:xfrm>
          <a:custGeom>
            <a:avLst/>
            <a:gdLst/>
            <a:ahLst/>
            <a:cxnLst/>
            <a:rect l="l" t="t" r="r" b="b"/>
            <a:pathLst>
              <a:path w="6021434" h="5999538">
                <a:moveTo>
                  <a:pt x="0" y="0"/>
                </a:moveTo>
                <a:lnTo>
                  <a:pt x="6021434" y="0"/>
                </a:lnTo>
                <a:lnTo>
                  <a:pt x="6021434" y="5999538"/>
                </a:lnTo>
                <a:lnTo>
                  <a:pt x="0" y="59995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C7AB5323-11E7-652D-C7E2-65886AC7A41E}"/>
              </a:ext>
            </a:extLst>
          </p:cNvPr>
          <p:cNvSpPr/>
          <p:nvPr/>
        </p:nvSpPr>
        <p:spPr>
          <a:xfrm>
            <a:off x="10248303" y="3636359"/>
            <a:ext cx="11672940" cy="9965773"/>
          </a:xfrm>
          <a:custGeom>
            <a:avLst/>
            <a:gdLst/>
            <a:ahLst/>
            <a:cxnLst/>
            <a:rect l="l" t="t" r="r" b="b"/>
            <a:pathLst>
              <a:path w="11672940" h="9965773">
                <a:moveTo>
                  <a:pt x="0" y="0"/>
                </a:moveTo>
                <a:lnTo>
                  <a:pt x="11672940" y="0"/>
                </a:lnTo>
                <a:lnTo>
                  <a:pt x="11672940" y="9965772"/>
                </a:lnTo>
                <a:lnTo>
                  <a:pt x="0" y="99657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91322D2-7CAC-55C2-EBAA-73F9E665F7FA}"/>
              </a:ext>
            </a:extLst>
          </p:cNvPr>
          <p:cNvSpPr txBox="1"/>
          <p:nvPr/>
        </p:nvSpPr>
        <p:spPr>
          <a:xfrm>
            <a:off x="1990393" y="98277"/>
            <a:ext cx="14280694" cy="1017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203"/>
              </a:lnSpc>
              <a:spcBef>
                <a:spcPct val="0"/>
              </a:spcBef>
            </a:pPr>
            <a:r>
              <a:rPr lang="en-US" sz="5944" spc="582" dirty="0">
                <a:solidFill>
                  <a:srgbClr val="FDFBFB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APPENDIX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C87CFE-8ADD-0024-8F1A-4AF3AFF01D4A}"/>
              </a:ext>
            </a:extLst>
          </p:cNvPr>
          <p:cNvSpPr txBox="1"/>
          <p:nvPr/>
        </p:nvSpPr>
        <p:spPr>
          <a:xfrm>
            <a:off x="723900" y="1115671"/>
            <a:ext cx="16840200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Table Overview:</a:t>
            </a:r>
          </a:p>
          <a:p>
            <a:pPr>
              <a:buNone/>
            </a:pPr>
            <a:r>
              <a:rPr lang="en-US" sz="2800" dirty="0">
                <a:solidFill>
                  <a:schemeClr val="bg1"/>
                </a:solidFill>
              </a:rPr>
              <a:t>The table provides detailed data about various companies, including key metrics related to their operational efficiency. The columns include: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Weight</a:t>
            </a:r>
            <a:r>
              <a:rPr lang="en-US" sz="2800" dirty="0">
                <a:solidFill>
                  <a:schemeClr val="bg1"/>
                </a:solidFill>
              </a:rPr>
              <a:t>: The total weight of the products handled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Cases</a:t>
            </a:r>
            <a:r>
              <a:rPr lang="en-US" sz="2800" dirty="0">
                <a:solidFill>
                  <a:schemeClr val="bg1"/>
                </a:solidFill>
              </a:rPr>
              <a:t>: The number of cases handled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Lines</a:t>
            </a:r>
            <a:r>
              <a:rPr lang="en-US" sz="2800" dirty="0">
                <a:solidFill>
                  <a:schemeClr val="bg1"/>
                </a:solidFill>
              </a:rPr>
              <a:t>: The number of product lines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Pallets</a:t>
            </a:r>
            <a:r>
              <a:rPr lang="en-US" sz="2800" dirty="0">
                <a:solidFill>
                  <a:schemeClr val="bg1"/>
                </a:solidFill>
              </a:rPr>
              <a:t>: The number of pallets processed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Cases/Line</a:t>
            </a:r>
            <a:r>
              <a:rPr lang="en-US" sz="2800" dirty="0">
                <a:solidFill>
                  <a:schemeClr val="bg1"/>
                </a:solidFill>
              </a:rPr>
              <a:t>: The number of cases per line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PO Count</a:t>
            </a:r>
            <a:r>
              <a:rPr lang="en-US" sz="2800" dirty="0">
                <a:solidFill>
                  <a:schemeClr val="bg1"/>
                </a:solidFill>
              </a:rPr>
              <a:t>: The number of purchase orders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Item Spread</a:t>
            </a:r>
            <a:r>
              <a:rPr lang="en-US" sz="2800" dirty="0">
                <a:solidFill>
                  <a:schemeClr val="bg1"/>
                </a:solidFill>
              </a:rPr>
              <a:t>: The distribution of products across items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Dock Time (Hours)</a:t>
            </a:r>
            <a:r>
              <a:rPr lang="en-US" sz="2800" dirty="0">
                <a:solidFill>
                  <a:schemeClr val="bg1"/>
                </a:solidFill>
              </a:rPr>
              <a:t>: The time taken for docking operations</a:t>
            </a:r>
          </a:p>
          <a:p>
            <a:pPr>
              <a:buNone/>
            </a:pPr>
            <a:r>
              <a:rPr lang="en-US" sz="2800" b="1" dirty="0">
                <a:solidFill>
                  <a:schemeClr val="bg1"/>
                </a:solidFill>
              </a:rPr>
              <a:t>Metrics in Focus: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Five Key Metrics</a:t>
            </a:r>
            <a:r>
              <a:rPr lang="en-US" sz="2800" dirty="0">
                <a:solidFill>
                  <a:schemeClr val="bg1"/>
                </a:solidFill>
              </a:rPr>
              <a:t>: These include Weight, Docking Time, Item Spread, and more, essential for performance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Docking Time</a:t>
            </a:r>
            <a:r>
              <a:rPr lang="en-US" sz="2800" dirty="0">
                <a:solidFill>
                  <a:schemeClr val="bg1"/>
                </a:solidFill>
              </a:rPr>
              <a:t>: The total time taken for docking and processing goods.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Item Spread</a:t>
            </a:r>
            <a:r>
              <a:rPr lang="en-US" sz="2800" dirty="0">
                <a:solidFill>
                  <a:schemeClr val="bg1"/>
                </a:solidFill>
              </a:rPr>
              <a:t>: Indicates how diversified the items are in terms of volume and variety.</a:t>
            </a:r>
          </a:p>
          <a:p>
            <a:r>
              <a:rPr lang="en-US" sz="2800" dirty="0">
                <a:solidFill>
                  <a:schemeClr val="bg1"/>
                </a:solidFill>
              </a:rPr>
              <a:t>This table supports the analysis by providing foundational operational data that aids in assessing process efficiency, resource allocation, and performance across different companies.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36542D-61F1-5FF1-BB53-A950F3345C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682" y="8649277"/>
            <a:ext cx="14538074" cy="145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57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577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B95BA5-29FB-F49F-8ED0-468DBC05B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96462CD-BCFC-0C3C-74E2-13B086051FED}"/>
              </a:ext>
            </a:extLst>
          </p:cNvPr>
          <p:cNvSpPr/>
          <p:nvPr/>
        </p:nvSpPr>
        <p:spPr>
          <a:xfrm>
            <a:off x="-1009690" y="6157048"/>
            <a:ext cx="5414572" cy="5394883"/>
          </a:xfrm>
          <a:custGeom>
            <a:avLst/>
            <a:gdLst/>
            <a:ahLst/>
            <a:cxnLst/>
            <a:rect l="l" t="t" r="r" b="b"/>
            <a:pathLst>
              <a:path w="5414572" h="5394883">
                <a:moveTo>
                  <a:pt x="0" y="0"/>
                </a:moveTo>
                <a:lnTo>
                  <a:pt x="5414572" y="0"/>
                </a:lnTo>
                <a:lnTo>
                  <a:pt x="5414572" y="5394883"/>
                </a:lnTo>
                <a:lnTo>
                  <a:pt x="0" y="53948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28EDE1D-3CCA-2C7F-B790-BD786A6009A8}"/>
              </a:ext>
            </a:extLst>
          </p:cNvPr>
          <p:cNvSpPr/>
          <p:nvPr/>
        </p:nvSpPr>
        <p:spPr>
          <a:xfrm>
            <a:off x="6971326" y="9675534"/>
            <a:ext cx="4318829" cy="448608"/>
          </a:xfrm>
          <a:custGeom>
            <a:avLst/>
            <a:gdLst/>
            <a:ahLst/>
            <a:cxnLst/>
            <a:rect l="l" t="t" r="r" b="b"/>
            <a:pathLst>
              <a:path w="4318829" h="448608">
                <a:moveTo>
                  <a:pt x="0" y="0"/>
                </a:moveTo>
                <a:lnTo>
                  <a:pt x="4318829" y="0"/>
                </a:lnTo>
                <a:lnTo>
                  <a:pt x="4318829" y="448608"/>
                </a:lnTo>
                <a:lnTo>
                  <a:pt x="0" y="4486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01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4061ADB-595D-5DB2-C16C-D1E46CB80A03}"/>
              </a:ext>
            </a:extLst>
          </p:cNvPr>
          <p:cNvSpPr/>
          <p:nvPr/>
        </p:nvSpPr>
        <p:spPr>
          <a:xfrm>
            <a:off x="13856600" y="-1038069"/>
            <a:ext cx="6021434" cy="5999538"/>
          </a:xfrm>
          <a:custGeom>
            <a:avLst/>
            <a:gdLst/>
            <a:ahLst/>
            <a:cxnLst/>
            <a:rect l="l" t="t" r="r" b="b"/>
            <a:pathLst>
              <a:path w="6021434" h="5999538">
                <a:moveTo>
                  <a:pt x="0" y="0"/>
                </a:moveTo>
                <a:lnTo>
                  <a:pt x="6021434" y="0"/>
                </a:lnTo>
                <a:lnTo>
                  <a:pt x="6021434" y="5999538"/>
                </a:lnTo>
                <a:lnTo>
                  <a:pt x="0" y="59995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925B6FF7-C8EE-C4F7-44F1-6F7371DD4ED7}"/>
              </a:ext>
            </a:extLst>
          </p:cNvPr>
          <p:cNvSpPr/>
          <p:nvPr/>
        </p:nvSpPr>
        <p:spPr>
          <a:xfrm>
            <a:off x="10248303" y="3636359"/>
            <a:ext cx="11672940" cy="9965773"/>
          </a:xfrm>
          <a:custGeom>
            <a:avLst/>
            <a:gdLst/>
            <a:ahLst/>
            <a:cxnLst/>
            <a:rect l="l" t="t" r="r" b="b"/>
            <a:pathLst>
              <a:path w="11672940" h="9965773">
                <a:moveTo>
                  <a:pt x="0" y="0"/>
                </a:moveTo>
                <a:lnTo>
                  <a:pt x="11672940" y="0"/>
                </a:lnTo>
                <a:lnTo>
                  <a:pt x="11672940" y="9965772"/>
                </a:lnTo>
                <a:lnTo>
                  <a:pt x="0" y="99657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42B2AFC-EFD9-0B25-CD78-FDCBFA7EB626}"/>
              </a:ext>
            </a:extLst>
          </p:cNvPr>
          <p:cNvSpPr txBox="1"/>
          <p:nvPr/>
        </p:nvSpPr>
        <p:spPr>
          <a:xfrm>
            <a:off x="1990393" y="98277"/>
            <a:ext cx="14280694" cy="1017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203"/>
              </a:lnSpc>
              <a:spcBef>
                <a:spcPct val="0"/>
              </a:spcBef>
            </a:pPr>
            <a:r>
              <a:rPr lang="en-US" sz="5944" spc="582" dirty="0">
                <a:solidFill>
                  <a:srgbClr val="FDFBFB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APPENDIX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DC226F6-A5B6-0138-92C2-E16246C75A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100" y="1133475"/>
            <a:ext cx="11353800" cy="802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00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2187</TotalTime>
  <Words>334</Words>
  <Application>Microsoft Office PowerPoint</Application>
  <PresentationFormat>Custom</PresentationFormat>
  <Paragraphs>46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Arsenal</vt:lpstr>
      <vt:lpstr>Arial</vt:lpstr>
      <vt:lpstr>League Spartan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business presentation</dc:title>
  <cp:lastModifiedBy>Abdalla, Damario</cp:lastModifiedBy>
  <cp:revision>16</cp:revision>
  <dcterms:created xsi:type="dcterms:W3CDTF">2006-08-16T00:00:00Z</dcterms:created>
  <dcterms:modified xsi:type="dcterms:W3CDTF">2025-05-01T19:22:32Z</dcterms:modified>
  <dc:identifier>DAGiJ-Rr0_g</dc:identifier>
</cp:coreProperties>
</file>

<file path=docProps/thumbnail.jpeg>
</file>